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00" r:id="rId2"/>
    <p:sldId id="287" r:id="rId3"/>
    <p:sldId id="288" r:id="rId4"/>
    <p:sldId id="302" r:id="rId5"/>
    <p:sldId id="301" r:id="rId6"/>
    <p:sldId id="297" r:id="rId7"/>
    <p:sldId id="289" r:id="rId8"/>
    <p:sldId id="266" r:id="rId9"/>
    <p:sldId id="269" r:id="rId10"/>
    <p:sldId id="257" r:id="rId11"/>
    <p:sldId id="258" r:id="rId12"/>
    <p:sldId id="298" r:id="rId13"/>
    <p:sldId id="299" r:id="rId14"/>
    <p:sldId id="270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5" autoAdjust="0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191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F11B3-51B9-46C0-92A2-F4959775B6D7}" type="datetimeFigureOut">
              <a:rPr lang="en-AU" smtClean="0"/>
              <a:t>26/2/2024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3C5D5-BF96-476E-8DE6-A4BA9A1CCE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650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2"/>
          <p:cNvSpPr/>
          <p:nvPr userDrawn="1"/>
        </p:nvSpPr>
        <p:spPr>
          <a:xfrm>
            <a:off x="0" y="1237089"/>
            <a:ext cx="2182776" cy="4397512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MIT_DUO_RGB_flat_LR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00000" cy="608918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5634601"/>
                </a:lnTo>
                <a:lnTo>
                  <a:pt x="208067" y="5624095"/>
                </a:lnTo>
                <a:cubicBezTo>
                  <a:pt x="1317232" y="5511453"/>
                  <a:pt x="2182776" y="4574729"/>
                  <a:pt x="2182776" y="3435845"/>
                </a:cubicBezTo>
                <a:cubicBezTo>
                  <a:pt x="2182776" y="2296961"/>
                  <a:pt x="1317232" y="1360238"/>
                  <a:pt x="208067" y="1247596"/>
                </a:cubicBezTo>
                <a:lnTo>
                  <a:pt x="0" y="123708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4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/>
          <p:cNvSpPr/>
          <p:nvPr userDrawn="1"/>
        </p:nvSpPr>
        <p:spPr>
          <a:xfrm rot="10800000">
            <a:off x="5943600" y="1"/>
            <a:ext cx="3200399" cy="3200399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5524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9136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  <p:sp>
        <p:nvSpPr>
          <p:cNvPr id="15" name="Rectangle 13"/>
          <p:cNvSpPr/>
          <p:nvPr userDrawn="1"/>
        </p:nvSpPr>
        <p:spPr>
          <a:xfrm rot="5400000">
            <a:off x="5943601" y="3"/>
            <a:ext cx="3200396" cy="3200398"/>
          </a:xfrm>
          <a:custGeom>
            <a:avLst/>
            <a:gdLst/>
            <a:ahLst/>
            <a:cxnLst/>
            <a:rect l="l" t="t" r="r" b="b"/>
            <a:pathLst>
              <a:path w="2468880" h="2468881">
                <a:moveTo>
                  <a:pt x="0" y="0"/>
                </a:moveTo>
                <a:lnTo>
                  <a:pt x="2468880" y="0"/>
                </a:lnTo>
                <a:lnTo>
                  <a:pt x="2468880" y="1"/>
                </a:lnTo>
                <a:cubicBezTo>
                  <a:pt x="2468880" y="1363526"/>
                  <a:pt x="1363525" y="2468881"/>
                  <a:pt x="0" y="2468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4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84E91-7045-8940-9876-EF7F184A4EB5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7997567" y="-1"/>
            <a:ext cx="1146433" cy="1146433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20" y="6356350"/>
            <a:ext cx="721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E4DEE52-25AF-7B49-B9FC-7562266B64D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96112"/>
            <a:ext cx="1405942" cy="629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D44E6C-0D81-C04B-06AF-92AEC30157A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3712337" y="190500"/>
            <a:ext cx="17541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EED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RMIT Classification: Trusted</a:t>
            </a:r>
          </a:p>
        </p:txBody>
      </p:sp>
    </p:spTree>
    <p:extLst>
      <p:ext uri="{BB962C8B-B14F-4D97-AF65-F5344CB8AC3E}">
        <p14:creationId xmlns:p14="http://schemas.microsoft.com/office/powerpoint/2010/main" val="53284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833154"/>
            <a:ext cx="6359207" cy="305816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—</a:t>
            </a:r>
            <a:br>
              <a:rPr lang="en-US" dirty="0"/>
            </a:br>
            <a:r>
              <a:rPr lang="en-US" sz="4400" dirty="0"/>
              <a:t>Practice 1 Notes</a:t>
            </a:r>
            <a:endParaRPr lang="en-US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38023" y="5226991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Machine Learning @ RMIT</a:t>
            </a:r>
            <a:endParaRPr lang="en-US" sz="1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068278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6333-642F-EB41-BBCF-0840F2F2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Download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7EF8-8126-094F-8F39-08C8D1E01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7747"/>
            <a:ext cx="7886700" cy="3263504"/>
          </a:xfrm>
        </p:spPr>
        <p:txBody>
          <a:bodyPr>
            <a:normAutofit/>
          </a:bodyPr>
          <a:lstStyle/>
          <a:p>
            <a:r>
              <a:rPr lang="en-US" sz="1500" dirty="0"/>
              <a:t>https://</a:t>
            </a:r>
            <a:r>
              <a:rPr lang="en-US" sz="1500" dirty="0" err="1"/>
              <a:t>www.anaconda.com</a:t>
            </a:r>
            <a:r>
              <a:rPr lang="en-US" sz="1500" dirty="0"/>
              <a:t>/products/individual</a:t>
            </a:r>
          </a:p>
          <a:p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FA772-9EC1-684F-BA0E-053BA0C3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28331"/>
            <a:ext cx="7354956" cy="33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2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AE6E0A-0907-5D49-9E2E-9CA542D6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49530"/>
            <a:ext cx="5260730" cy="37773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656D3F-22F4-C844-B1BE-FE94D821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US" b="1" dirty="0"/>
              <a:t>Download Anaconda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9A228E-2193-B243-ADB3-E21AEA0FB5FD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87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Anaconda installer</a:t>
            </a:r>
          </a:p>
        </p:txBody>
      </p:sp>
    </p:spTree>
    <p:extLst>
      <p:ext uri="{BB962C8B-B14F-4D97-AF65-F5344CB8AC3E}">
        <p14:creationId xmlns:p14="http://schemas.microsoft.com/office/powerpoint/2010/main" val="374175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0E38-68B9-461A-8FC2-7F222F63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ECCDD-6992-B74D-BE4A-4AF3AE57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05" y="1573978"/>
            <a:ext cx="5565066" cy="3710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23E47-1A4C-6D46-B656-A6F93D15E8F2}"/>
              </a:ext>
            </a:extLst>
          </p:cNvPr>
          <p:cNvSpPr txBox="1"/>
          <p:nvPr/>
        </p:nvSpPr>
        <p:spPr>
          <a:xfrm>
            <a:off x="740229" y="5388401"/>
            <a:ext cx="733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have issues with installation, please first Google them!</a:t>
            </a:r>
          </a:p>
        </p:txBody>
      </p:sp>
    </p:spTree>
    <p:extLst>
      <p:ext uri="{BB962C8B-B14F-4D97-AF65-F5344CB8AC3E}">
        <p14:creationId xmlns:p14="http://schemas.microsoft.com/office/powerpoint/2010/main" val="246543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0E38-68B9-461A-8FC2-7F222F63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Navigation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20A13B-DA9F-3E42-A048-EDBF36C5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1" y="1410606"/>
            <a:ext cx="7474062" cy="384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759-F148-4244-8986-FF3C0407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Cloud-based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B072-49E4-4C42-B68E-BB3F9FD7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</a:t>
            </a:r>
            <a:endParaRPr lang="en-US" dirty="0"/>
          </a:p>
          <a:p>
            <a:r>
              <a:rPr lang="en-US" dirty="0" err="1"/>
              <a:t>Colab</a:t>
            </a:r>
            <a:r>
              <a:rPr lang="en-US" dirty="0"/>
              <a:t> by Google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3AAB3-331D-A841-A11F-F14D8600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45" y="3115234"/>
            <a:ext cx="1516931" cy="14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62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650273"/>
            <a:ext cx="6359207" cy="35835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n-lt"/>
              </a:rPr>
              <a:t>—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Let’s switch to 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137948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913009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BA147E0-0581-F345-8FA1-BD8DED7D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79" y="1794721"/>
            <a:ext cx="1422164" cy="16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latin typeface="+mn-lt"/>
              </a:rPr>
              <a:t>Practice recording + solutions will be available following day</a:t>
            </a:r>
          </a:p>
          <a:p>
            <a:r>
              <a:rPr lang="en-GB" sz="2000" dirty="0">
                <a:latin typeface="+mn-lt"/>
              </a:rPr>
              <a:t>You can ask any question…</a:t>
            </a:r>
          </a:p>
          <a:p>
            <a:pPr lvl="1"/>
            <a:r>
              <a:rPr lang="en-GB" sz="2000" dirty="0">
                <a:latin typeface="+mn-lt"/>
              </a:rPr>
              <a:t>But… if the question takes me more than 5 minutes to answer, I will probably ask you post your question on the discussion forums</a:t>
            </a:r>
          </a:p>
          <a:p>
            <a:r>
              <a:rPr lang="en-GB" sz="2000" dirty="0">
                <a:latin typeface="+mn-lt"/>
              </a:rPr>
              <a:t>Attendance to practice sessions is 100 % optional</a:t>
            </a:r>
          </a:p>
          <a:p>
            <a:r>
              <a:rPr lang="en-GB" sz="2000" dirty="0">
                <a:latin typeface="+mn-lt"/>
              </a:rPr>
              <a:t>Work during practice sessions will </a:t>
            </a:r>
            <a:r>
              <a:rPr lang="en-GB" sz="2000" b="1" dirty="0">
                <a:latin typeface="+mn-lt"/>
              </a:rPr>
              <a:t>NOT</a:t>
            </a:r>
            <a:r>
              <a:rPr lang="en-GB" sz="2000" dirty="0">
                <a:latin typeface="+mn-lt"/>
              </a:rPr>
              <a:t> be marked</a:t>
            </a:r>
          </a:p>
          <a:p>
            <a:r>
              <a:rPr lang="en-GB" sz="2000" b="1" dirty="0">
                <a:latin typeface="+mn-lt"/>
              </a:rPr>
              <a:t>Reminder: </a:t>
            </a:r>
            <a:r>
              <a:rPr lang="en-GB" sz="2000" dirty="0">
                <a:latin typeface="+mn-lt"/>
              </a:rPr>
              <a:t>Please install Python 3.6 or above</a:t>
            </a:r>
          </a:p>
          <a:p>
            <a:pPr lvl="1"/>
            <a:r>
              <a:rPr lang="en-GB" sz="2000" dirty="0">
                <a:latin typeface="+mn-lt"/>
              </a:rPr>
              <a:t>If this works, it means you have at least Python 3.6 or above:</a:t>
            </a:r>
          </a:p>
          <a:p>
            <a:pPr lvl="2"/>
            <a:endParaRPr lang="en-GB" sz="1400" dirty="0">
              <a:latin typeface="+mn-lt"/>
            </a:endParaRPr>
          </a:p>
          <a:p>
            <a:endParaRPr lang="en-GB" sz="2000" dirty="0">
              <a:latin typeface="+mn-lt"/>
            </a:endParaRPr>
          </a:p>
          <a:p>
            <a:endParaRPr lang="en-AU" sz="2400" dirty="0">
              <a:latin typeface="+mn-lt"/>
            </a:endParaRP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4FD56790-224C-44D4-AC4B-FD422F27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76" y="4712001"/>
            <a:ext cx="3418114" cy="8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4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0E38-68B9-461A-8FC2-7F222F63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7AD27-28A4-419F-96BD-309493A9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latin typeface="+mn-lt"/>
              </a:rPr>
              <a:t>Practice in week </a:t>
            </a:r>
            <a:r>
              <a:rPr lang="en-GB" sz="2000" i="1" dirty="0">
                <a:latin typeface="+mn-lt"/>
              </a:rPr>
              <a:t>N </a:t>
            </a:r>
            <a:r>
              <a:rPr lang="en-GB" sz="2000" dirty="0">
                <a:latin typeface="+mn-lt"/>
              </a:rPr>
              <a:t>= hands-on experience from lecture week </a:t>
            </a:r>
            <a:r>
              <a:rPr lang="en-GB" sz="2000" i="1" dirty="0">
                <a:latin typeface="+mn-lt"/>
              </a:rPr>
              <a:t>N-1 </a:t>
            </a:r>
            <a:r>
              <a:rPr lang="en-GB" sz="2000" dirty="0">
                <a:solidFill>
                  <a:srgbClr val="AA00AA"/>
                </a:solidFill>
                <a:latin typeface="+mn-lt"/>
              </a:rPr>
              <a:t>+ extra cool small tricks</a:t>
            </a:r>
          </a:p>
          <a:p>
            <a:r>
              <a:rPr lang="en-GB" sz="2000" dirty="0">
                <a:latin typeface="+mn-lt"/>
              </a:rPr>
              <a:t>Recommendations:</a:t>
            </a:r>
          </a:p>
          <a:p>
            <a:pPr lvl="1"/>
            <a:r>
              <a:rPr lang="en-GB" sz="2000" dirty="0">
                <a:latin typeface="+mn-lt"/>
              </a:rPr>
              <a:t>Review previous lecture materials </a:t>
            </a:r>
            <a:r>
              <a:rPr lang="en-GB" sz="2000" i="1" dirty="0">
                <a:latin typeface="+mn-lt"/>
              </a:rPr>
              <a:t>before</a:t>
            </a:r>
            <a:r>
              <a:rPr lang="en-GB" sz="2000" dirty="0">
                <a:latin typeface="+mn-lt"/>
              </a:rPr>
              <a:t> the practice </a:t>
            </a:r>
          </a:p>
          <a:p>
            <a:pPr lvl="1"/>
            <a:r>
              <a:rPr lang="en-GB" sz="2000" dirty="0">
                <a:latin typeface="+mn-lt"/>
              </a:rPr>
              <a:t>Work on the exercise questions </a:t>
            </a:r>
            <a:r>
              <a:rPr lang="en-GB" sz="2000" i="1" dirty="0">
                <a:latin typeface="+mn-lt"/>
              </a:rPr>
              <a:t>before</a:t>
            </a:r>
            <a:r>
              <a:rPr lang="en-GB" sz="2000" dirty="0">
                <a:latin typeface="+mn-lt"/>
              </a:rPr>
              <a:t> the practice</a:t>
            </a:r>
          </a:p>
          <a:p>
            <a:pPr lvl="1"/>
            <a:r>
              <a:rPr lang="en-GB" sz="2000" dirty="0">
                <a:latin typeface="+mn-lt"/>
              </a:rPr>
              <a:t>Post your questions on the discussion forums </a:t>
            </a:r>
            <a:r>
              <a:rPr lang="en-GB" sz="2000" i="1" dirty="0">
                <a:latin typeface="+mn-lt"/>
              </a:rPr>
              <a:t>before</a:t>
            </a:r>
            <a:r>
              <a:rPr lang="en-GB" sz="2000" dirty="0">
                <a:latin typeface="+mn-lt"/>
              </a:rPr>
              <a:t> the practice</a:t>
            </a:r>
          </a:p>
          <a:p>
            <a:r>
              <a:rPr lang="en-GB" sz="2000" dirty="0">
                <a:latin typeface="+mn-lt"/>
              </a:rPr>
              <a:t>We might add some new contents to practices to address your questions!</a:t>
            </a:r>
          </a:p>
          <a:p>
            <a:pPr marL="0" indent="0">
              <a:buNone/>
            </a:pPr>
            <a:endParaRPr lang="en-GB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597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26FE-62A4-1DEE-17B9-AD86B44A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Lectorial</a:t>
            </a:r>
            <a:r>
              <a:rPr lang="en-US" dirty="0"/>
              <a:t>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61EFD-4EFA-764D-9625-A6E91F759CCB}"/>
              </a:ext>
            </a:extLst>
          </p:cNvPr>
          <p:cNvSpPr txBox="1"/>
          <p:nvPr/>
        </p:nvSpPr>
        <p:spPr>
          <a:xfrm>
            <a:off x="1460938" y="3246961"/>
            <a:ext cx="5817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      </a:t>
            </a:r>
            <a:r>
              <a:rPr lang="en-US" sz="3200" dirty="0" err="1">
                <a:solidFill>
                  <a:srgbClr val="FF0000"/>
                </a:solidFill>
              </a:rPr>
              <a:t>Lectorial</a:t>
            </a:r>
            <a:r>
              <a:rPr lang="en-US" sz="3200" dirty="0">
                <a:solidFill>
                  <a:srgbClr val="FF0000"/>
                </a:solidFill>
              </a:rPr>
              <a:t> : Tue 6:30 to 7:25 pm</a:t>
            </a:r>
          </a:p>
        </p:txBody>
      </p:sp>
    </p:spTree>
    <p:extLst>
      <p:ext uri="{BB962C8B-B14F-4D97-AF65-F5344CB8AC3E}">
        <p14:creationId xmlns:p14="http://schemas.microsoft.com/office/powerpoint/2010/main" val="301994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A479-D575-EE49-8516-9CDEDAC3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 practical sessions (in AEDT)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5527C-6AAA-8A4D-8B2A-9BBB602DA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Prac</a:t>
            </a:r>
            <a:r>
              <a:rPr lang="en-US" dirty="0"/>
              <a:t> 1: Tue    5:30 to 6:25 pm</a:t>
            </a:r>
          </a:p>
          <a:p>
            <a:r>
              <a:rPr lang="en-US" dirty="0" err="1"/>
              <a:t>Prac</a:t>
            </a:r>
            <a:r>
              <a:rPr lang="en-US" dirty="0"/>
              <a:t> 2: Tue    7:30 to   8:25 pm</a:t>
            </a:r>
          </a:p>
          <a:p>
            <a:r>
              <a:rPr lang="en-US" dirty="0" err="1"/>
              <a:t>Prac</a:t>
            </a:r>
            <a:r>
              <a:rPr lang="en-US" dirty="0"/>
              <a:t> 3: Wed  11:30 am  to 12:25 pm</a:t>
            </a:r>
          </a:p>
          <a:p>
            <a:r>
              <a:rPr lang="en-US" dirty="0" err="1"/>
              <a:t>Prac</a:t>
            </a:r>
            <a:r>
              <a:rPr lang="en-US" dirty="0"/>
              <a:t> 4: Wed   12:30 to  1:25 pm</a:t>
            </a:r>
          </a:p>
          <a:p>
            <a:r>
              <a:rPr lang="en-US" dirty="0" err="1"/>
              <a:t>Prac</a:t>
            </a:r>
            <a:r>
              <a:rPr lang="en-US" dirty="0"/>
              <a:t> 5:  Wed   1:30 to  2:25 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3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C384EA-AB84-FD45-98B0-0F4B94DF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458" y="2528207"/>
            <a:ext cx="2688554" cy="19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red&#10;&#10;Description automatically generated">
            <a:extLst>
              <a:ext uri="{FF2B5EF4-FFF2-40B4-BE49-F238E27FC236}">
                <a16:creationId xmlns:a16="http://schemas.microsoft.com/office/drawing/2014/main" id="{918C53D0-7F73-1142-96FB-56294DFE4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79" y="2528207"/>
            <a:ext cx="2712768" cy="1989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34517E-EF2E-1B40-97A0-220CAC158BB4}"/>
              </a:ext>
            </a:extLst>
          </p:cNvPr>
          <p:cNvSpPr txBox="1"/>
          <p:nvPr/>
        </p:nvSpPr>
        <p:spPr>
          <a:xfrm>
            <a:off x="1705407" y="4616325"/>
            <a:ext cx="135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Practices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BF7DAE-CC46-D44A-880B-7960FFF21D4C}"/>
              </a:ext>
            </a:extLst>
          </p:cNvPr>
          <p:cNvSpPr txBox="1"/>
          <p:nvPr/>
        </p:nvSpPr>
        <p:spPr>
          <a:xfrm>
            <a:off x="5519273" y="4616325"/>
            <a:ext cx="191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Course project</a:t>
            </a:r>
          </a:p>
        </p:txBody>
      </p:sp>
    </p:spTree>
    <p:extLst>
      <p:ext uri="{BB962C8B-B14F-4D97-AF65-F5344CB8AC3E}">
        <p14:creationId xmlns:p14="http://schemas.microsoft.com/office/powerpoint/2010/main" val="427319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0C54-F3DC-41B1-AC43-75A42297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10"/>
            <a:ext cx="8229600" cy="871795"/>
          </a:xfrm>
        </p:spPr>
        <p:txBody>
          <a:bodyPr/>
          <a:lstStyle/>
          <a:p>
            <a:r>
              <a:rPr lang="en-AU" dirty="0"/>
              <a:t>Practice session topics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FF814E-8891-FA4B-A48C-74E814A519CE}"/>
              </a:ext>
            </a:extLst>
          </p:cNvPr>
          <p:cNvCxnSpPr>
            <a:cxnSpLocks/>
          </p:cNvCxnSpPr>
          <p:nvPr/>
        </p:nvCxnSpPr>
        <p:spPr>
          <a:xfrm>
            <a:off x="625928" y="5671457"/>
            <a:ext cx="806087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D3B192-5EE9-3042-910C-D7966C2CA940}"/>
              </a:ext>
            </a:extLst>
          </p:cNvPr>
          <p:cNvCxnSpPr>
            <a:cxnSpLocks/>
          </p:cNvCxnSpPr>
          <p:nvPr/>
        </p:nvCxnSpPr>
        <p:spPr>
          <a:xfrm flipV="1">
            <a:off x="725938" y="1567543"/>
            <a:ext cx="3403" cy="42127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2628C9-0693-CD48-BF48-F629F90B11BF}"/>
              </a:ext>
            </a:extLst>
          </p:cNvPr>
          <p:cNvSpPr txBox="1"/>
          <p:nvPr/>
        </p:nvSpPr>
        <p:spPr>
          <a:xfrm>
            <a:off x="7724775" y="5672240"/>
            <a:ext cx="74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C0BF3F-0F3F-A340-A799-4E0B35029E95}"/>
              </a:ext>
            </a:extLst>
          </p:cNvPr>
          <p:cNvCxnSpPr>
            <a:cxnSpLocks/>
          </p:cNvCxnSpPr>
          <p:nvPr/>
        </p:nvCxnSpPr>
        <p:spPr>
          <a:xfrm flipV="1">
            <a:off x="968825" y="4895140"/>
            <a:ext cx="642258" cy="2939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6209E7-C9FE-704E-A8BC-B06EC5484EDE}"/>
              </a:ext>
            </a:extLst>
          </p:cNvPr>
          <p:cNvCxnSpPr>
            <a:cxnSpLocks/>
            <a:endCxn id="42" idx="0"/>
          </p:cNvCxnSpPr>
          <p:nvPr/>
        </p:nvCxnSpPr>
        <p:spPr>
          <a:xfrm flipV="1">
            <a:off x="1611083" y="3901598"/>
            <a:ext cx="206483" cy="9935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A8A9A4-93F8-5B43-B092-9359FEB96C47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1817566" y="2917374"/>
            <a:ext cx="827662" cy="9842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FA4C03-3EE6-3545-982F-2B9A598CB8C6}"/>
              </a:ext>
            </a:extLst>
          </p:cNvPr>
          <p:cNvCxnSpPr>
            <a:cxnSpLocks/>
          </p:cNvCxnSpPr>
          <p:nvPr/>
        </p:nvCxnSpPr>
        <p:spPr>
          <a:xfrm flipV="1">
            <a:off x="2639785" y="2786744"/>
            <a:ext cx="843644" cy="163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E87D77-D214-EC49-8998-52E0CDD5DEEF}"/>
              </a:ext>
            </a:extLst>
          </p:cNvPr>
          <p:cNvCxnSpPr>
            <a:cxnSpLocks/>
          </p:cNvCxnSpPr>
          <p:nvPr/>
        </p:nvCxnSpPr>
        <p:spPr>
          <a:xfrm flipV="1">
            <a:off x="3464376" y="2423495"/>
            <a:ext cx="508910" cy="390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8A1149-E62E-1346-A7E5-EFBEC359E3E3}"/>
              </a:ext>
            </a:extLst>
          </p:cNvPr>
          <p:cNvCxnSpPr>
            <a:cxnSpLocks/>
          </p:cNvCxnSpPr>
          <p:nvPr/>
        </p:nvCxnSpPr>
        <p:spPr>
          <a:xfrm flipV="1">
            <a:off x="3973286" y="2032736"/>
            <a:ext cx="508910" cy="390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3BCBEF-8B48-E042-8E2C-21E4728AC67A}"/>
              </a:ext>
            </a:extLst>
          </p:cNvPr>
          <p:cNvCxnSpPr>
            <a:cxnSpLocks/>
          </p:cNvCxnSpPr>
          <p:nvPr/>
        </p:nvCxnSpPr>
        <p:spPr>
          <a:xfrm flipV="1">
            <a:off x="4482196" y="1743995"/>
            <a:ext cx="949775" cy="3110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1F2A0E5-03C9-4141-A2D4-BE51F63989A3}"/>
              </a:ext>
            </a:extLst>
          </p:cNvPr>
          <p:cNvCxnSpPr>
            <a:cxnSpLocks/>
          </p:cNvCxnSpPr>
          <p:nvPr/>
        </p:nvCxnSpPr>
        <p:spPr>
          <a:xfrm flipV="1">
            <a:off x="5431971" y="1614372"/>
            <a:ext cx="949775" cy="141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9E45F7EE-8E3C-844C-A138-567FA3F2CA0C}"/>
              </a:ext>
            </a:extLst>
          </p:cNvPr>
          <p:cNvSpPr/>
          <p:nvPr/>
        </p:nvSpPr>
        <p:spPr>
          <a:xfrm>
            <a:off x="881743" y="5042097"/>
            <a:ext cx="293914" cy="25924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BC2A78-9036-324A-AF63-AE0D631ACA98}"/>
              </a:ext>
            </a:extLst>
          </p:cNvPr>
          <p:cNvSpPr/>
          <p:nvPr/>
        </p:nvSpPr>
        <p:spPr>
          <a:xfrm>
            <a:off x="1469570" y="4746764"/>
            <a:ext cx="293914" cy="25924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FB5364E-24B1-724D-96A8-69EA3C99B3F4}"/>
              </a:ext>
            </a:extLst>
          </p:cNvPr>
          <p:cNvSpPr/>
          <p:nvPr/>
        </p:nvSpPr>
        <p:spPr>
          <a:xfrm>
            <a:off x="1670609" y="3901598"/>
            <a:ext cx="293914" cy="25924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87A20AC-4ED8-624C-945A-D83AD4AB7B66}"/>
              </a:ext>
            </a:extLst>
          </p:cNvPr>
          <p:cNvSpPr/>
          <p:nvPr/>
        </p:nvSpPr>
        <p:spPr>
          <a:xfrm>
            <a:off x="2492828" y="2797632"/>
            <a:ext cx="293914" cy="25924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8450416-2749-9142-987D-F4D5001C4D83}"/>
              </a:ext>
            </a:extLst>
          </p:cNvPr>
          <p:cNvSpPr/>
          <p:nvPr/>
        </p:nvSpPr>
        <p:spPr>
          <a:xfrm>
            <a:off x="3317419" y="2668009"/>
            <a:ext cx="293914" cy="25924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E7E4FD3-3937-6D4D-B6A1-D3F07C80870A}"/>
              </a:ext>
            </a:extLst>
          </p:cNvPr>
          <p:cNvSpPr/>
          <p:nvPr/>
        </p:nvSpPr>
        <p:spPr>
          <a:xfrm>
            <a:off x="4335239" y="1925449"/>
            <a:ext cx="293914" cy="25924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EDCF5D-1001-E84D-9DF7-A54EBBAB08F7}"/>
              </a:ext>
            </a:extLst>
          </p:cNvPr>
          <p:cNvSpPr/>
          <p:nvPr/>
        </p:nvSpPr>
        <p:spPr>
          <a:xfrm>
            <a:off x="5285014" y="1590712"/>
            <a:ext cx="293914" cy="25924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A6DCD4-A084-004C-983A-A23FE8602E51}"/>
              </a:ext>
            </a:extLst>
          </p:cNvPr>
          <p:cNvCxnSpPr>
            <a:cxnSpLocks/>
          </p:cNvCxnSpPr>
          <p:nvPr/>
        </p:nvCxnSpPr>
        <p:spPr>
          <a:xfrm flipV="1">
            <a:off x="6381746" y="1614372"/>
            <a:ext cx="1608368" cy="90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EA7CCC-76D1-8545-A9F8-CBE5271DFD6A}"/>
              </a:ext>
            </a:extLst>
          </p:cNvPr>
          <p:cNvSpPr txBox="1"/>
          <p:nvPr/>
        </p:nvSpPr>
        <p:spPr>
          <a:xfrm>
            <a:off x="1124970" y="5134449"/>
            <a:ext cx="38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Installation</a:t>
            </a:r>
          </a:p>
          <a:p>
            <a:r>
              <a:rPr lang="en-US" sz="1100" dirty="0"/>
              <a:t>working with </a:t>
            </a:r>
            <a:r>
              <a:rPr lang="en-US" sz="1100" dirty="0" err="1"/>
              <a:t>Jupyter</a:t>
            </a:r>
            <a:r>
              <a:rPr lang="en-US" sz="1100" dirty="0"/>
              <a:t> notebooks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BE4926-D990-8A4B-89C7-0323977C952C}"/>
              </a:ext>
            </a:extLst>
          </p:cNvPr>
          <p:cNvSpPr txBox="1"/>
          <p:nvPr/>
        </p:nvSpPr>
        <p:spPr>
          <a:xfrm>
            <a:off x="1802941" y="4676381"/>
            <a:ext cx="3873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Formatting </a:t>
            </a:r>
            <a:r>
              <a:rPr lang="en-US" sz="1100" dirty="0" err="1"/>
              <a:t>Jupyter</a:t>
            </a:r>
            <a:r>
              <a:rPr lang="en-US" sz="1100" dirty="0"/>
              <a:t> notebooks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AD1602-46B7-034B-BF2F-D60F05D7540D}"/>
              </a:ext>
            </a:extLst>
          </p:cNvPr>
          <p:cNvSpPr txBox="1"/>
          <p:nvPr/>
        </p:nvSpPr>
        <p:spPr>
          <a:xfrm>
            <a:off x="2015559" y="3840059"/>
            <a:ext cx="2632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Python programming + </a:t>
            </a:r>
            <a:r>
              <a:rPr lang="en-US" sz="1100" dirty="0" err="1"/>
              <a:t>Numpy</a:t>
            </a:r>
            <a:r>
              <a:rPr lang="en-US" sz="1100" dirty="0"/>
              <a:t> + Pandas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D0DDE0-22C9-C34D-B4FC-93EFE20BAB8A}"/>
              </a:ext>
            </a:extLst>
          </p:cNvPr>
          <p:cNvSpPr txBox="1"/>
          <p:nvPr/>
        </p:nvSpPr>
        <p:spPr>
          <a:xfrm>
            <a:off x="1670610" y="2629784"/>
            <a:ext cx="984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Prep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D827C5-2868-3642-BF62-85EE8E314A1C}"/>
              </a:ext>
            </a:extLst>
          </p:cNvPr>
          <p:cNvSpPr txBox="1"/>
          <p:nvPr/>
        </p:nvSpPr>
        <p:spPr>
          <a:xfrm>
            <a:off x="3581053" y="2629784"/>
            <a:ext cx="1048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Prep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DBF122-B0CB-4E46-8D8B-29E1BE3481D6}"/>
              </a:ext>
            </a:extLst>
          </p:cNvPr>
          <p:cNvSpPr txBox="1"/>
          <p:nvPr/>
        </p:nvSpPr>
        <p:spPr>
          <a:xfrm>
            <a:off x="5488944" y="1772790"/>
            <a:ext cx="1048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Scikit</a:t>
            </a:r>
            <a:r>
              <a:rPr lang="en-US" sz="1100" dirty="0"/>
              <a:t> Learn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C8AD4D-CA84-3F47-A016-22D0DC029E24}"/>
              </a:ext>
            </a:extLst>
          </p:cNvPr>
          <p:cNvSpPr txBox="1"/>
          <p:nvPr/>
        </p:nvSpPr>
        <p:spPr>
          <a:xfrm>
            <a:off x="4628114" y="2129374"/>
            <a:ext cx="1048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Scikit</a:t>
            </a:r>
            <a:r>
              <a:rPr lang="en-US" sz="1100" dirty="0"/>
              <a:t> Learn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DF246D-2353-A646-803D-5E07DFCD69CF}"/>
              </a:ext>
            </a:extLst>
          </p:cNvPr>
          <p:cNvSpPr txBox="1"/>
          <p:nvPr/>
        </p:nvSpPr>
        <p:spPr>
          <a:xfrm>
            <a:off x="123818" y="1172927"/>
            <a:ext cx="17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Difficulty level</a:t>
            </a:r>
          </a:p>
        </p:txBody>
      </p:sp>
    </p:spTree>
    <p:extLst>
      <p:ext uri="{BB962C8B-B14F-4D97-AF65-F5344CB8AC3E}">
        <p14:creationId xmlns:p14="http://schemas.microsoft.com/office/powerpoint/2010/main" val="346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C150-6394-9144-B753-AFD8AC3F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we going to use?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CBD8E-F6A8-9A4B-B23C-7050007B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85" y="2534097"/>
            <a:ext cx="2348629" cy="782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EA999-3C6C-A34D-9DE2-461B1B30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34" y="3429000"/>
            <a:ext cx="1476829" cy="1107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69BC79-9850-9548-A69F-47C032459F55}"/>
              </a:ext>
            </a:extLst>
          </p:cNvPr>
          <p:cNvSpPr txBox="1"/>
          <p:nvPr/>
        </p:nvSpPr>
        <p:spPr>
          <a:xfrm>
            <a:off x="3568149" y="3705811"/>
            <a:ext cx="17592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Coding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93F0E-48D3-9D42-B0CF-D94170AF374C}"/>
              </a:ext>
            </a:extLst>
          </p:cNvPr>
          <p:cNvSpPr txBox="1"/>
          <p:nvPr/>
        </p:nvSpPr>
        <p:spPr>
          <a:xfrm>
            <a:off x="3568149" y="2777039"/>
            <a:ext cx="17592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Coding platform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4A3DEB4-B07E-7741-BDBC-5930BF5CE715}"/>
              </a:ext>
            </a:extLst>
          </p:cNvPr>
          <p:cNvSpPr/>
          <p:nvPr/>
        </p:nvSpPr>
        <p:spPr>
          <a:xfrm>
            <a:off x="5019261" y="2258668"/>
            <a:ext cx="467139" cy="236551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5307A-ECA5-404B-86E8-5B111A36E454}"/>
              </a:ext>
            </a:extLst>
          </p:cNvPr>
          <p:cNvSpPr txBox="1"/>
          <p:nvPr/>
        </p:nvSpPr>
        <p:spPr>
          <a:xfrm>
            <a:off x="5642597" y="3082752"/>
            <a:ext cx="16449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Configuration and setup can be very tricky</a:t>
            </a:r>
          </a:p>
        </p:txBody>
      </p:sp>
    </p:spTree>
    <p:extLst>
      <p:ext uri="{BB962C8B-B14F-4D97-AF65-F5344CB8AC3E}">
        <p14:creationId xmlns:p14="http://schemas.microsoft.com/office/powerpoint/2010/main" val="355502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C150-6394-9144-B753-AFD8AC3F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we going to use?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CBD8E-F6A8-9A4B-B23C-7050007B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85" y="2534097"/>
            <a:ext cx="2348629" cy="782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EA999-3C6C-A34D-9DE2-461B1B30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34" y="3429000"/>
            <a:ext cx="1476829" cy="1107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69BC79-9850-9548-A69F-47C032459F55}"/>
              </a:ext>
            </a:extLst>
          </p:cNvPr>
          <p:cNvSpPr txBox="1"/>
          <p:nvPr/>
        </p:nvSpPr>
        <p:spPr>
          <a:xfrm>
            <a:off x="3568149" y="3705811"/>
            <a:ext cx="17592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Coding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93F0E-48D3-9D42-B0CF-D94170AF374C}"/>
              </a:ext>
            </a:extLst>
          </p:cNvPr>
          <p:cNvSpPr txBox="1"/>
          <p:nvPr/>
        </p:nvSpPr>
        <p:spPr>
          <a:xfrm>
            <a:off x="3568149" y="2777039"/>
            <a:ext cx="17592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Coding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8E1B8-5BF7-0743-BB18-5C2A15D16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94" y="1850263"/>
            <a:ext cx="1776620" cy="639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C36109-755F-8741-8653-766C7075C48C}"/>
              </a:ext>
            </a:extLst>
          </p:cNvPr>
          <p:cNvSpPr/>
          <p:nvPr/>
        </p:nvSpPr>
        <p:spPr>
          <a:xfrm>
            <a:off x="817495" y="2523516"/>
            <a:ext cx="4701209" cy="2565297"/>
          </a:xfrm>
          <a:prstGeom prst="rect">
            <a:avLst/>
          </a:prstGeom>
          <a:noFill/>
          <a:ln w="57150">
            <a:solidFill>
              <a:srgbClr val="AA00A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AA00AA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0174E3-B0F3-6F41-8B73-50CB65A3BBD2}"/>
              </a:ext>
            </a:extLst>
          </p:cNvPr>
          <p:cNvSpPr/>
          <p:nvPr/>
        </p:nvSpPr>
        <p:spPr>
          <a:xfrm>
            <a:off x="6296440" y="2523516"/>
            <a:ext cx="2218910" cy="2565297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AA00A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0C44DC-2881-E348-AC50-C3192D7E3BA6}"/>
              </a:ext>
            </a:extLst>
          </p:cNvPr>
          <p:cNvSpPr txBox="1"/>
          <p:nvPr/>
        </p:nvSpPr>
        <p:spPr>
          <a:xfrm>
            <a:off x="5716095" y="3140459"/>
            <a:ext cx="4050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6889A1-4E60-2C42-BDF1-0995971F6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524" y="2641259"/>
            <a:ext cx="1443727" cy="672923"/>
          </a:xfrm>
          <a:prstGeom prst="rect">
            <a:avLst/>
          </a:prstGeom>
          <a:ln>
            <a:solidFill>
              <a:srgbClr val="AA00AA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3D00DB-A8FF-A94E-A856-BC2E909CC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60" y="3436553"/>
            <a:ext cx="1314450" cy="561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609112-1B6D-9F4C-890E-D56763CA8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524" y="4120898"/>
            <a:ext cx="1662842" cy="6958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F0A159-BEE3-EA46-B5C0-C833E6068179}"/>
              </a:ext>
            </a:extLst>
          </p:cNvPr>
          <p:cNvSpPr txBox="1"/>
          <p:nvPr/>
        </p:nvSpPr>
        <p:spPr>
          <a:xfrm>
            <a:off x="874643" y="5318911"/>
            <a:ext cx="6172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Anaconda is a distribution of data science and machine learning packages</a:t>
            </a:r>
          </a:p>
        </p:txBody>
      </p:sp>
    </p:spTree>
    <p:extLst>
      <p:ext uri="{BB962C8B-B14F-4D97-AF65-F5344CB8AC3E}">
        <p14:creationId xmlns:p14="http://schemas.microsoft.com/office/powerpoint/2010/main" val="400735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343</Words>
  <Application>Microsoft Macintosh PowerPoint</Application>
  <PresentationFormat>On-screen Show (4:3)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— Practice 1 Notes</vt:lpstr>
      <vt:lpstr>Some housekeeping</vt:lpstr>
      <vt:lpstr>Expectation management</vt:lpstr>
      <vt:lpstr> Lectorial Class</vt:lpstr>
      <vt:lpstr>5 practical sessions (in AEDT)</vt:lpstr>
      <vt:lpstr>PowerPoint Presentation</vt:lpstr>
      <vt:lpstr>Practice session topics</vt:lpstr>
      <vt:lpstr>What are we going to use?</vt:lpstr>
      <vt:lpstr>What are we going to use?</vt:lpstr>
      <vt:lpstr>Download Anaconda</vt:lpstr>
      <vt:lpstr>Download Anaconda</vt:lpstr>
      <vt:lpstr>Installation</vt:lpstr>
      <vt:lpstr>Navigation</vt:lpstr>
      <vt:lpstr>Cloud-based tech</vt:lpstr>
      <vt:lpstr>— Let’s switch to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Monk</dc:creator>
  <cp:lastModifiedBy>Devindri Perera</cp:lastModifiedBy>
  <cp:revision>189</cp:revision>
  <dcterms:created xsi:type="dcterms:W3CDTF">2016-11-30T22:43:19Z</dcterms:created>
  <dcterms:modified xsi:type="dcterms:W3CDTF">2024-02-26T00:05:56Z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088b-6243-4963-a2e2-8b321ab7f8fc_Enabled">
    <vt:lpwstr>true</vt:lpwstr>
  </property>
  <property fmtid="{D5CDD505-2E9C-101B-9397-08002B2CF9AE}" pid="3" name="MSIP_Label_8c3d088b-6243-4963-a2e2-8b321ab7f8fc_SetDate">
    <vt:lpwstr>2024-02-26T00:00:05Z</vt:lpwstr>
  </property>
  <property fmtid="{D5CDD505-2E9C-101B-9397-08002B2CF9AE}" pid="4" name="MSIP_Label_8c3d088b-6243-4963-a2e2-8b321ab7f8fc_Method">
    <vt:lpwstr>Standard</vt:lpwstr>
  </property>
  <property fmtid="{D5CDD505-2E9C-101B-9397-08002B2CF9AE}" pid="5" name="MSIP_Label_8c3d088b-6243-4963-a2e2-8b321ab7f8fc_Name">
    <vt:lpwstr>Trusted</vt:lpwstr>
  </property>
  <property fmtid="{D5CDD505-2E9C-101B-9397-08002B2CF9AE}" pid="6" name="MSIP_Label_8c3d088b-6243-4963-a2e2-8b321ab7f8fc_SiteId">
    <vt:lpwstr>d1323671-cdbe-4417-b4d4-bdb24b51316b</vt:lpwstr>
  </property>
  <property fmtid="{D5CDD505-2E9C-101B-9397-08002B2CF9AE}" pid="7" name="MSIP_Label_8c3d088b-6243-4963-a2e2-8b321ab7f8fc_ActionId">
    <vt:lpwstr>c807ff6f-d0d3-4c81-a70e-6a441a9d92a6</vt:lpwstr>
  </property>
  <property fmtid="{D5CDD505-2E9C-101B-9397-08002B2CF9AE}" pid="8" name="MSIP_Label_8c3d088b-6243-4963-a2e2-8b321ab7f8fc_ContentBits">
    <vt:lpwstr>1</vt:lpwstr>
  </property>
  <property fmtid="{D5CDD505-2E9C-101B-9397-08002B2CF9AE}" pid="9" name="ClassificationContentMarkingHeaderLocations">
    <vt:lpwstr>Office Theme:10</vt:lpwstr>
  </property>
  <property fmtid="{D5CDD505-2E9C-101B-9397-08002B2CF9AE}" pid="10" name="ClassificationContentMarkingHeaderText">
    <vt:lpwstr>RMIT Classification: Trusted</vt:lpwstr>
  </property>
</Properties>
</file>